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65" r:id="rId10"/>
    <p:sldId id="267" r:id="rId11"/>
    <p:sldId id="268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38155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2689304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338874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0696255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76556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11216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346042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224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83022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605639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907092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01F26F04-88E1-4222-8160-7D54319831BA}" type="datetimeFigureOut">
              <a:rPr lang="ru-KZ" smtClean="0"/>
              <a:t>28.04.2025</a:t>
            </a:fld>
            <a:endParaRPr lang="ru-K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32F6687E-7BAA-43FB-9EEA-9CCFB5F253DE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068947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0B545D1-B88D-1E4E-0B89-9F29F8393961}"/>
              </a:ext>
            </a:extLst>
          </p:cNvPr>
          <p:cNvSpPr/>
          <p:nvPr/>
        </p:nvSpPr>
        <p:spPr>
          <a:xfrm>
            <a:off x="3099816" y="188537"/>
            <a:ext cx="6583680" cy="83099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 </a:t>
            </a:r>
            <a:r>
              <a:rPr lang="ru-RU" sz="2400" b="0" cap="none" spc="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cap="none" spc="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sz="2400" b="0" cap="none" spc="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400" b="0" cap="none" spc="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Өндіріс</a:t>
            </a:r>
            <a:r>
              <a: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cap="none" spc="0" dirty="0" err="1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ауылының</a:t>
            </a:r>
            <a:r>
              <a:rPr lang="ru-RU" sz="2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ЖОББМ» КММ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FCA9FF-EA1D-5686-0174-809BF56A0D38}"/>
              </a:ext>
            </a:extLst>
          </p:cNvPr>
          <p:cNvSpPr txBox="1"/>
          <p:nvPr/>
        </p:nvSpPr>
        <p:spPr>
          <a:xfrm>
            <a:off x="1781667" y="2347274"/>
            <a:ext cx="93513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Жалпы білім беретін мектептерде «ЖАСҰРПАҚ» бірлестігі қызметі туралы</a:t>
            </a:r>
            <a:endParaRPr lang="ru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C176BE-E650-E157-6071-CDD429633EBE}"/>
              </a:ext>
            </a:extLst>
          </p:cNvPr>
          <p:cNvSpPr txBox="1"/>
          <p:nvPr/>
        </p:nvSpPr>
        <p:spPr>
          <a:xfrm>
            <a:off x="1691640" y="4543720"/>
            <a:ext cx="92537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«Өндіріс ауылының ЖОББМ» КММ</a:t>
            </a:r>
          </a:p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Директордың тәрбие жөніндегі орынбасары</a:t>
            </a:r>
          </a:p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Холганат Д.</a:t>
            </a:r>
          </a:p>
          <a:p>
            <a:pPr algn="ctr"/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«Жас педагог» ұйымының мүшесі</a:t>
            </a:r>
            <a:endParaRPr lang="ru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68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D2F03ED-D35E-61ED-61B8-5B6F6B531C81}"/>
              </a:ext>
            </a:extLst>
          </p:cNvPr>
          <p:cNvSpPr txBox="1"/>
          <p:nvPr/>
        </p:nvSpPr>
        <p:spPr>
          <a:xfrm>
            <a:off x="970961" y="424206"/>
            <a:ext cx="10482605" cy="4545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  <a:tabLst>
                <a:tab pos="5941060" algn="l"/>
              </a:tabLst>
            </a:pPr>
            <a:r>
              <a:rPr lang="kk-KZ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Ұрпақ</a:t>
            </a:r>
            <a:r>
              <a:rPr lang="kk-KZ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бірлестігі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«Б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ірлестік</a:t>
            </a:r>
            <a:r>
              <a:rPr lang="kk-KZ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прокуратурасының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бастамасымен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басқармасымен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бірлесіп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құрылды</a:t>
            </a:r>
            <a:r>
              <a:rPr lang="kk-KZ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KZ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  <a:tabLst>
                <a:tab pos="5941060" algn="l"/>
              </a:tabLst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1.2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«Бірлестік»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  <a:tabLst>
                <a:tab pos="5941060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1.3 «Бірлестік» өз қызметінде Қазақстан Республикасының Конституциясын, «Білім туралы», «Қазақстан Республикасындағы Бала құқықтары туралы»  Қазақстан Республикасының заңдарын, «Қазақстан Республикасындағы балалар-жасөспірімдер қозғалысын дамытудың тұжырымдамалық тәсілдері» Қазақстан Республикасы Білім министрінің бұйрығын басшылыққа алады.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  <a:tabLst>
                <a:tab pos="5941060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1.4 «Бірлестік» қызметі еріктілік, тең құқықтық, өзін-өзі басқару, заңдылық және ашықтық қағидаттарына негізделген. 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  <a:tabLst>
                <a:tab pos="5941060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1.5 «Бірлестік» облыстық қоғамдық бірлестік мәртебесіне ие. 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  <a:tabLst>
                <a:tab pos="5941060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1.6 «Бірлестіктің» қызмет мерзімі шектелмейді.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tabLst>
                <a:tab pos="5941060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1.7</a:t>
            </a:r>
            <a:r>
              <a:rPr lang="kk-KZ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Бірлестіктің Қазақстан Республикасының заңнамасында тыйым салынбаған өзіндік рәміздері мен атрибуттары болады.</a:t>
            </a:r>
            <a:r>
              <a:rPr lang="kk-KZ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3643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3816E5E-BD1B-D025-84B5-79E3FC30FCA1}"/>
              </a:ext>
            </a:extLst>
          </p:cNvPr>
          <p:cNvSpPr txBox="1"/>
          <p:nvPr/>
        </p:nvSpPr>
        <p:spPr>
          <a:xfrm>
            <a:off x="961534" y="641023"/>
            <a:ext cx="10708850" cy="48423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 «</a:t>
            </a:r>
            <a:r>
              <a:rPr lang="kk-KZ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Бірлестік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kk-KZ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KZ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2.1.1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алушыларда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патриотизмді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ең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рухани-адамгершілік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құндылықтар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ретінде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кәсіби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маңызды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қасиеттерді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дағдыларды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қоғам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өмірінің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салаларында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көрінуге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дайындығы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жоғары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жауапкершілік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тәртіптілік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қабілеттерін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2.1.2.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Жасөспірімдер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арасындағы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құқық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бұзушылықты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ортасында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уллингті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азайту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мақсатында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оқу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шығармашылық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спорттық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бастамаларға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тарту;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2.1.3. Тіршілік қауіпсіздігінің негіздерін үйрету;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2.1.4.</a:t>
            </a:r>
            <a:r>
              <a:rPr lang="kk-KZ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Кәмелетке толмағандарды тәрбиелеу бойынша әдебиеттерді және басқа да ғылыми тәсілдерді зерделеу;       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2.1.5. Өзінің және басқа халықтардың салт-дәстүрін құрметтеу, аға буынға деген адамгершілік көзқарасты тәрбиелеу;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2.1.6. Киберкеңістікте оқыту және профильдеу, қаржылық сауаттылық, ақпараттық қауіпсіздікке бағыттау мақсатында құрылды.       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642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929F0F7-4231-1042-6448-3649B978D89B}"/>
              </a:ext>
            </a:extLst>
          </p:cNvPr>
          <p:cNvSpPr txBox="1"/>
          <p:nvPr/>
        </p:nvSpPr>
        <p:spPr>
          <a:xfrm>
            <a:off x="1051560" y="521208"/>
            <a:ext cx="10543032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Міндеттері:</a:t>
            </a:r>
            <a:endParaRPr lang="ru-KZ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 балалар мен ересектердің бірлескен қызметі мен ынтымақтастығы арқылы баланың қажеттіліктерінің қанағаттанылуы мен мүдделерін іске асыру үшін жағдай жасау.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 Қазақстан халқының ұлттық мұрасына, салт-дәстүрлеріне, мәдениетіне шынайы құрметпен  қарауға тәрбиелеу;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3) баланың жеке басын жан-жақты дамыту және жетілдіру, мүмкіндіктерін ашу және жүзеге асыру.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4) ұжымдық өмір нормаларына оң көзқарасты, адамдарға игілікті іс жасауға, достары мен құрдастарына қиындықтарды жеңуге көмектесуге ұмтылысты тәрбиелеу;</a:t>
            </a:r>
            <a:r>
              <a:rPr lang="kk-KZ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5) салауатты өмір салтын насихаттау;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6) «Бірлестікті» дамыту және облыстық, республикалық іс-шараларға қатысу үшін ұйымдарға қатысушылардың слеттерін, жиындарын, жиналыстарын өткізу;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7) шығармашылық кездесулер, экскурсиялар мен мәдени жорықтар ұйымдастыру, кітапханаларға, мұражайларға, театрларға, кинотеатрларға бару.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290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6EDE70-43F2-0936-A943-429DF45D2C90}"/>
              </a:ext>
            </a:extLst>
          </p:cNvPr>
          <p:cNvSpPr txBox="1"/>
          <p:nvPr/>
        </p:nvSpPr>
        <p:spPr>
          <a:xfrm>
            <a:off x="1298448" y="856309"/>
            <a:ext cx="10085832" cy="38620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b="1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ІІІ. </a:t>
            </a:r>
            <a:r>
              <a:rPr lang="ru-RU" sz="1800" b="1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Жұмыстың</a:t>
            </a:r>
            <a:r>
              <a:rPr lang="ru-RU" sz="1800" b="1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1800" b="1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формалары</a:t>
            </a:r>
            <a:r>
              <a:rPr lang="ru-RU" sz="1800" b="1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1.  </a:t>
            </a:r>
            <a:r>
              <a:rPr lang="ru-RU" sz="18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kk-KZ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ішілік</a:t>
            </a: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қалалық</a:t>
            </a: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18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аудандық</a:t>
            </a: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деңгейдегі</a:t>
            </a: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байқауларға</a:t>
            </a: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жобаларға</a:t>
            </a: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жарыстарға</a:t>
            </a: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қатысуы</a:t>
            </a: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2.  </a:t>
            </a:r>
            <a:r>
              <a:rPr lang="kk-KZ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Азаматтық-патриоттық бағыттағы шараларға қатысу;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Көркемдік-эстетикалық бағыт бойынша іс-шараларға қатысу;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  Ақпараттық бағыттағы шараларға қатысу;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Денсаулық сақтау іс-шараларына қатысу;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solidFill>
                  <a:srgbClr val="181818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 Қоғамдық пайдалы бағыттағы шараларға қатысу.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55065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kk-K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792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55A94D-10DA-97B3-080D-2EE0E6490081}"/>
              </a:ext>
            </a:extLst>
          </p:cNvPr>
          <p:cNvSpPr txBox="1"/>
          <p:nvPr/>
        </p:nvSpPr>
        <p:spPr>
          <a:xfrm>
            <a:off x="1499616" y="772440"/>
            <a:ext cx="9902952" cy="38313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kk-KZ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ІV.  «Бірлестікке» мүшелік</a:t>
            </a:r>
            <a:endParaRPr lang="ru-KZ" sz="16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4.1. «Бірлестікке» өз еркімен кіруге ниет білдірген 6-10 сынып оқушылары бірлестік мүшелері болып табылады.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4.2. «Бірлестікке»  мүшелікке кіруге үміткерлердің тізімін мектептің өзін-өзі басқару органы қарастырады. Әрі қарай мектептің өзін-өзі басқару органы мақұлданған кандидатураларды  директордың тәрбие ісі жөніндегі орынбасарына ұсынады.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4.3. Қабылдау жылына бір рет өткізіледі: 25 қазан-Қазақстан Республикасының күні. Үміткерлер кірген кезде «Бірлестік» антын оқиды.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4.4. «Бірлестік» мүшелері Төрағаны сайлайды және Кеңес құрады.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just">
              <a:lnSpc>
                <a:spcPct val="107000"/>
              </a:lnSpc>
              <a:spcAft>
                <a:spcPts val="800"/>
              </a:spcAft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4.5. «Бірлестік» мүшелерінің құқықтары тең  және бірдей міндеттері жүктеледі. 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177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31731CC-BC6B-1AE9-775A-E26DE6BD2BFE}"/>
              </a:ext>
            </a:extLst>
          </p:cNvPr>
          <p:cNvSpPr txBox="1"/>
          <p:nvPr/>
        </p:nvSpPr>
        <p:spPr>
          <a:xfrm>
            <a:off x="1527048" y="1201596"/>
            <a:ext cx="9281160" cy="3565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ctr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V.</a:t>
            </a:r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Бірлестік» қызметінің негізгі қағидаттары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 algn="ctr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5.1.1  Жасөспірімдер ортасында құқық бұзушылық фактілерін азайту;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5.1.2. Тәуекел тобындағы балаларды азайту;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5.1.3. Тәуекел тобындағы балаларды бос уақытты өткізу әрекетіне тарту;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5.1.4. Балаларда дамгершілік қасиеттерді қалыптастыру және                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тәрбиелеу;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385">
              <a:lnSpc>
                <a:spcPct val="107000"/>
              </a:lnSpc>
              <a:spcAft>
                <a:spcPts val="800"/>
              </a:spcAft>
              <a:buNone/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5.1.5. Балаларды қауіпсіз мінез-құлыққа үйрету.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  <a:tabLst>
                <a:tab pos="483235" algn="l"/>
              </a:tabLst>
            </a:pPr>
            <a:r>
              <a:rPr lang="kk-KZ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KZ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932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6E5C22-09EC-F1E2-E925-6EB95227A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807209"/>
            <a:ext cx="5750660" cy="34349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F7AAE0-A37F-045A-F78E-AD94268A56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340" y="2807208"/>
            <a:ext cx="5391149" cy="34349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DD684E-82A7-7AE6-065A-C6DE8A162811}"/>
              </a:ext>
            </a:extLst>
          </p:cNvPr>
          <p:cNvSpPr txBox="1"/>
          <p:nvPr/>
        </p:nvSpPr>
        <p:spPr>
          <a:xfrm>
            <a:off x="246888" y="64008"/>
            <a:ext cx="1183233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Ұрпақ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қоғамдық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прокуратурасының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бастамасымен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Ақмола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басқармасымен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бірлесіп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1.2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атауы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«Бірлестік»1.3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қызметінде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Конституциясын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құқықтары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заңдарын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Республикасындағы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балалар-жасөспірімдер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дамытудың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тұжырымдамалық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тәсілдері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Республикасы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министрінің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бұйрығын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басшылыққа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алады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Бірлестікке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мүшелікке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кіруге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үміткерлердің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мектептің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өзін-өзі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органымен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қарастырып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төмендегі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тізімін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ұсындық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Келденбек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Айбек7-сынып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Амамбаева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Амина7-сынып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Ақерке7-сынып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Сакенова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Балауса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7-сынып  Ахмет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Жандос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7-сынып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Иманзада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Айнур 8-сынып</a:t>
            </a:r>
          </a:p>
        </p:txBody>
      </p:sp>
    </p:spTree>
    <p:extLst>
      <p:ext uri="{BB962C8B-B14F-4D97-AF65-F5344CB8AC3E}">
        <p14:creationId xmlns:p14="http://schemas.microsoft.com/office/powerpoint/2010/main" val="367608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D0DD298-A21F-3E5C-5B00-EECA694AC0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744" y="1926276"/>
            <a:ext cx="9747504" cy="40834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44E1760-1654-A575-0684-70DAE63A94E7}"/>
              </a:ext>
            </a:extLst>
          </p:cNvPr>
          <p:cNvSpPr txBox="1"/>
          <p:nvPr/>
        </p:nvSpPr>
        <p:spPr>
          <a:xfrm>
            <a:off x="457200" y="356616"/>
            <a:ext cx="1157630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Астрахан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Ұрпақ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клубының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қатысушыларынан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күніне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құттықтаулардың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челленджіге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қатысты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#жасұрпақ@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aqmoedu@aqmola_daryny@oqu_agartu_ministrligi</a:t>
            </a:r>
            <a:endParaRPr lang="ru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0479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39B226F-4866-32CA-B40A-07F2B0F8D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" t="20631" r="2955" b="9110"/>
          <a:stretch/>
        </p:blipFill>
        <p:spPr>
          <a:xfrm>
            <a:off x="7452361" y="2304287"/>
            <a:ext cx="4105656" cy="248716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EED8704-ED02-C1E2-5254-E33A8E717B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09" r="2254" b="5660"/>
          <a:stretch/>
        </p:blipFill>
        <p:spPr>
          <a:xfrm>
            <a:off x="4178808" y="2304287"/>
            <a:ext cx="3081528" cy="24871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7C732F1-871A-6180-D58B-E0FA122E59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458"/>
          <a:stretch/>
        </p:blipFill>
        <p:spPr>
          <a:xfrm>
            <a:off x="342900" y="2304287"/>
            <a:ext cx="3739896" cy="248716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B0E7E5F-1DC7-E0CC-F9E4-F057426F2896}"/>
              </a:ext>
            </a:extLst>
          </p:cNvPr>
          <p:cNvSpPr txBox="1"/>
          <p:nvPr/>
        </p:nvSpPr>
        <p:spPr>
          <a:xfrm>
            <a:off x="521207" y="274320"/>
            <a:ext cx="110368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«ЖАСҰРПАҚ ҰЙЫМЫ» бірлестігіндегі оқушылар мектеп өміріне белсене араласады. Біртұтас тәрбие бағдарламасының жобаларының бірі «Мектеп театрында» түрлі тақырыптарда театрланған қойылымдар қояды. Және де би билеумен айналысады.</a:t>
            </a:r>
            <a:endParaRPr lang="ru-KZ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010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F36A43-1F65-6FD1-64C4-38F64FDC86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14" y="1307592"/>
            <a:ext cx="3374221" cy="501091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D5A6F30-B6CC-A3A7-EE2C-466AD4E4E8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835" y="1307592"/>
            <a:ext cx="3548432" cy="50109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69BB56-41B8-A906-DE97-181CE0CA37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7267" y="1307592"/>
            <a:ext cx="3687604" cy="49469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5942F3-1391-9C4D-A32C-C3F79F24A848}"/>
              </a:ext>
            </a:extLst>
          </p:cNvPr>
          <p:cNvSpPr txBox="1"/>
          <p:nvPr/>
        </p:nvSpPr>
        <p:spPr>
          <a:xfrm>
            <a:off x="714614" y="292608"/>
            <a:ext cx="1124573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ЖасҰрпақ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қозғалысы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ұйымының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кезекті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шарасы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өткізілді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Оқушыларды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елінің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ата-дәстүрі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мәдениетін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білуге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баулиды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K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772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C79075F-9C83-5AF2-7066-1A1AFBD843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056" y="608076"/>
            <a:ext cx="6969632" cy="52349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EA6255-8D9A-4D31-37CC-793196291BBF}"/>
              </a:ext>
            </a:extLst>
          </p:cNvPr>
          <p:cNvSpPr txBox="1"/>
          <p:nvPr/>
        </p:nvSpPr>
        <p:spPr>
          <a:xfrm>
            <a:off x="202312" y="512065"/>
            <a:ext cx="4662296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«Таза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акциясы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ұран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еліміздің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өзекті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экологиялық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мәселелерін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шешуге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кешенді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Ол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кең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ауқымды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іс-шараларды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қамтиды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Аумақты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тазалау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саябақтарды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ормандарды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қоймаларын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қоқыстан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түрде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тазалау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Көгалдандыру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ағаштар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бұталар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отырғызу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жаңа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жасыл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аймақтарды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құру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.“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ЖасҰрпақ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ұйымы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айналасын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қоқыстардан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тазалап,табиғатқа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танытты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8301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465852C-9BE1-7B53-C057-8950B1A98735}"/>
              </a:ext>
            </a:extLst>
          </p:cNvPr>
          <p:cNvSpPr/>
          <p:nvPr/>
        </p:nvSpPr>
        <p:spPr>
          <a:xfrm>
            <a:off x="2076380" y="1892808"/>
            <a:ext cx="825634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Назарларыңызға</a:t>
            </a:r>
            <a:r>
              <a:rPr lang="ru-RU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</a:t>
            </a:r>
            <a:r>
              <a:rPr lang="ru-RU" sz="5400" b="1" cap="none" spc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рақмет</a:t>
            </a:r>
            <a:r>
              <a:rPr lang="ru-RU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8093255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каймление">
  <a:themeElements>
    <a:clrScheme name="Окаймление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Окаймление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каймлени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TM03090430[[fn=Окаймление]]</Template>
  <TotalTime>99</TotalTime>
  <Words>901</Words>
  <Application>Microsoft Office PowerPoint</Application>
  <PresentationFormat>Широкоэкранный</PresentationFormat>
  <Paragraphs>65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Calibri</vt:lpstr>
      <vt:lpstr>Corbel</vt:lpstr>
      <vt:lpstr>Times New Roman</vt:lpstr>
      <vt:lpstr>Wingdings</vt:lpstr>
      <vt:lpstr>Окаймление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ARYSTAN IT GROUP</dc:creator>
  <cp:lastModifiedBy>ARYSTAN IT GROUP</cp:lastModifiedBy>
  <cp:revision>2</cp:revision>
  <dcterms:created xsi:type="dcterms:W3CDTF">2025-04-28T11:15:41Z</dcterms:created>
  <dcterms:modified xsi:type="dcterms:W3CDTF">2025-04-28T13:02:12Z</dcterms:modified>
</cp:coreProperties>
</file>